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694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65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685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Birthright</a:t>
            </a:r>
            <a:r>
              <a:rPr lang="en-US" sz="2800" dirty="0" smtClean="0">
                <a:latin typeface="+mj-lt"/>
              </a:rPr>
              <a:t> ~ inheritance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28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5318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Blessing</a:t>
            </a:r>
            <a:r>
              <a:rPr lang="en-US" sz="2800" dirty="0" smtClean="0">
                <a:latin typeface="+mj-lt"/>
              </a:rPr>
              <a:t> ~ patriarchal headship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Possible titles: 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Route 66: Genesis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664002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dirty="0">
                <a:latin typeface="Magneto" pitchFamily="82" charset="0"/>
              </a:rPr>
              <a:t>Genesis:  The Tour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5920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dirty="0">
                <a:latin typeface="Magneto" pitchFamily="82" charset="0"/>
              </a:rPr>
              <a:t>Genesis:  </a:t>
            </a:r>
            <a:r>
              <a:rPr lang="en-US" sz="2800" dirty="0" smtClean="0">
                <a:latin typeface="Magneto" pitchFamily="82" charset="0"/>
              </a:rPr>
              <a:t>Cliff’s Notes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10985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Zip Genesis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6" grpId="2"/>
      <p:bldP spid="7" grpId="0"/>
      <p:bldP spid="7" grpId="1"/>
      <p:bldP spid="7" grpId="2"/>
      <p:bldP spid="9" grpId="0"/>
      <p:bldP spid="9" grpId="2"/>
      <p:bldP spid="10" grpId="0"/>
      <p:bldP spid="10" grpId="1"/>
      <p:bldP spid="1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agneto" pitchFamily="82" charset="0"/>
              </a:rPr>
              <a:t>Hebrew ~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bere'sit</a:t>
            </a:r>
            <a:r>
              <a:rPr lang="en-US" sz="2800" dirty="0">
                <a:latin typeface="Magneto" pitchFamily="82" charset="0"/>
              </a:rPr>
              <a:t> – </a:t>
            </a:r>
            <a:r>
              <a:rPr lang="en-US" sz="2800" i="1" dirty="0">
                <a:latin typeface="Magneto" pitchFamily="82" charset="0"/>
              </a:rPr>
              <a:t>In the beginning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571782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agneto" pitchFamily="82" charset="0"/>
              </a:rPr>
              <a:t>LXX ~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genesis</a:t>
            </a:r>
            <a:r>
              <a:rPr lang="en-US" sz="2800" dirty="0">
                <a:latin typeface="Magneto" pitchFamily="82" charset="0"/>
              </a:rPr>
              <a:t>, beginnings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456406" y="2514600"/>
            <a:ext cx="5791994" cy="409700"/>
            <a:chOff x="456406" y="2514600"/>
            <a:chExt cx="5791994" cy="4097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57200" y="2719450"/>
              <a:ext cx="5791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6700" y="2733006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5589619" y="2704306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6057106" y="2733006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Left Brace 60"/>
          <p:cNvSpPr/>
          <p:nvPr/>
        </p:nvSpPr>
        <p:spPr>
          <a:xfrm rot="5400000">
            <a:off x="2933700" y="-395350"/>
            <a:ext cx="381000" cy="5334000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 rot="5400000">
            <a:off x="5829300" y="2043050"/>
            <a:ext cx="381000" cy="457200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474025" y="1074003"/>
            <a:ext cx="129540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Abadi MT Condensed Extra Bold" pitchFamily="34" charset="0"/>
              </a:rPr>
              <a:t>Chapters 1-11</a:t>
            </a:r>
            <a:endParaRPr lang="en-US" sz="2400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57750" y="1066800"/>
            <a:ext cx="129540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Abadi MT Condensed Extra Bold" pitchFamily="34" charset="0"/>
              </a:rPr>
              <a:t>Chapters 12-50</a:t>
            </a:r>
            <a:endParaRPr lang="en-US" sz="2400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rot="5400000">
            <a:off x="267494" y="3238500"/>
            <a:ext cx="380206" cy="79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92825" y="3244347"/>
            <a:ext cx="5298375" cy="32253"/>
          </a:xfrm>
          <a:prstGeom prst="straightConnector1">
            <a:avLst/>
          </a:prstGeom>
          <a:ln w="190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743200" y="3059668"/>
            <a:ext cx="838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badi MT Condensed Extra Bold" pitchFamily="34" charset="0"/>
              </a:rPr>
              <a:t>2K yrs.</a:t>
            </a:r>
            <a:endParaRPr lang="en-US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5600700" y="3237706"/>
            <a:ext cx="380206" cy="79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057900" y="3237706"/>
            <a:ext cx="380206" cy="79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5791200" y="3273228"/>
            <a:ext cx="457200" cy="3372"/>
          </a:xfrm>
          <a:prstGeom prst="straightConnector1">
            <a:avLst/>
          </a:prstGeom>
          <a:ln w="190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538850" y="3516868"/>
            <a:ext cx="9906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badi MT Condensed Extra Bold" pitchFamily="34" charset="0"/>
              </a:rPr>
              <a:t>150 yrs.</a:t>
            </a:r>
            <a:endParaRPr lang="en-US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8" grpId="0" animBg="1"/>
      <p:bldP spid="68" grpId="1" animBg="1"/>
      <p:bldP spid="77" grpId="0" animBg="1"/>
      <p:bldP spid="7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457200" y="2209800"/>
            <a:ext cx="5867400" cy="457200"/>
            <a:chOff x="457200" y="2209800"/>
            <a:chExt cx="5867400" cy="457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7200" y="2438400"/>
              <a:ext cx="5867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29394" y="2437606"/>
              <a:ext cx="457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210594" y="2437606"/>
              <a:ext cx="457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114006" y="2437606"/>
              <a:ext cx="457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095206" y="2437606"/>
              <a:ext cx="457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5400000">
            <a:off x="-566473" y="3776133"/>
            <a:ext cx="2048140" cy="79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314700" y="3771900"/>
            <a:ext cx="2057400" cy="15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295900" y="3771900"/>
            <a:ext cx="2057400" cy="15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09700" y="3771900"/>
            <a:ext cx="2057400" cy="15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200" y="4615947"/>
            <a:ext cx="1981200" cy="1588"/>
          </a:xfrm>
          <a:prstGeom prst="straightConnector1">
            <a:avLst/>
          </a:prstGeom>
          <a:ln w="190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66800" y="4431268"/>
            <a:ext cx="838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badi MT Condensed Extra Bold" pitchFamily="34" charset="0"/>
              </a:rPr>
              <a:t>2K yrs.</a:t>
            </a:r>
            <a:endParaRPr lang="en-US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43400" y="4615947"/>
            <a:ext cx="1981200" cy="1588"/>
          </a:xfrm>
          <a:prstGeom prst="straightConnector1">
            <a:avLst/>
          </a:prstGeom>
          <a:ln w="190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53000" y="4431268"/>
            <a:ext cx="838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badi MT Condensed Extra Bold" pitchFamily="34" charset="0"/>
              </a:rPr>
              <a:t>2K yrs.</a:t>
            </a:r>
            <a:endParaRPr lang="en-US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39887" y="4626023"/>
            <a:ext cx="1891247" cy="1588"/>
          </a:xfrm>
          <a:prstGeom prst="straightConnector1">
            <a:avLst/>
          </a:prstGeom>
          <a:ln w="190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1800" y="4431268"/>
            <a:ext cx="838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badi MT Condensed Extra Bold" pitchFamily="34" charset="0"/>
              </a:rPr>
              <a:t>2K yrs.</a:t>
            </a:r>
            <a:endParaRPr lang="en-US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914400"/>
            <a:ext cx="13716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Abadi MT Condensed Extra Bold" pitchFamily="34" charset="0"/>
              </a:rPr>
              <a:t>Abraham</a:t>
            </a:r>
            <a:endParaRPr lang="en-US" sz="2400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914400"/>
            <a:ext cx="8382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Abadi MT Condensed Extra Bold" pitchFamily="34" charset="0"/>
              </a:rPr>
              <a:t>Jesus</a:t>
            </a:r>
            <a:endParaRPr lang="en-US" sz="2400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914400"/>
            <a:ext cx="12192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Abadi MT Condensed Extra Bold" pitchFamily="34" charset="0"/>
              </a:rPr>
              <a:t>Present</a:t>
            </a:r>
            <a:endParaRPr lang="en-US" sz="2400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cxnSp>
        <p:nvCxnSpPr>
          <p:cNvPr id="28" name="Straight Arrow Connector 27"/>
          <p:cNvCxnSpPr>
            <a:stCxn id="29" idx="2"/>
          </p:cNvCxnSpPr>
          <p:nvPr/>
        </p:nvCxnSpPr>
        <p:spPr>
          <a:xfrm rot="5400000">
            <a:off x="440383" y="1469082"/>
            <a:ext cx="757535" cy="571500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" y="914400"/>
            <a:ext cx="12954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Abadi MT Condensed Extra Bold" pitchFamily="34" charset="0"/>
              </a:rPr>
              <a:t>Creation</a:t>
            </a:r>
            <a:endParaRPr lang="en-US" sz="2400" dirty="0">
              <a:solidFill>
                <a:srgbClr val="000000"/>
              </a:solidFill>
              <a:latin typeface="Abadi MT Condensed Extra Bold" pitchFamily="34" charset="0"/>
            </a:endParaRPr>
          </a:p>
        </p:txBody>
      </p:sp>
      <p:cxnSp>
        <p:nvCxnSpPr>
          <p:cNvPr id="30" name="Straight Arrow Connector 29"/>
          <p:cNvCxnSpPr>
            <a:stCxn id="25" idx="2"/>
          </p:cNvCxnSpPr>
          <p:nvPr/>
        </p:nvCxnSpPr>
        <p:spPr>
          <a:xfrm rot="5400000">
            <a:off x="2347615" y="1504950"/>
            <a:ext cx="753070" cy="495300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rot="5400000">
            <a:off x="4143258" y="1590557"/>
            <a:ext cx="757534" cy="328550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2"/>
          </p:cNvCxnSpPr>
          <p:nvPr/>
        </p:nvCxnSpPr>
        <p:spPr>
          <a:xfrm rot="5400000">
            <a:off x="6110109" y="1590558"/>
            <a:ext cx="733785" cy="304799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219994" y="2438400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5"/>
          <p:cNvGrpSpPr/>
          <p:nvPr/>
        </p:nvGrpSpPr>
        <p:grpSpPr>
          <a:xfrm>
            <a:off x="483030" y="2191716"/>
            <a:ext cx="2564970" cy="523220"/>
            <a:chOff x="457200" y="2186050"/>
            <a:chExt cx="2133600" cy="523220"/>
          </a:xfrm>
          <a:solidFill>
            <a:schemeClr val="accent2">
              <a:lumMod val="60000"/>
              <a:lumOff val="40000"/>
              <a:alpha val="74902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57200" y="2209800"/>
              <a:ext cx="21336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9600" y="2186050"/>
              <a:ext cx="1676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Abadi MT Condensed Extra Bold" pitchFamily="34" charset="0"/>
                </a:rPr>
                <a:t>Genesis</a:t>
              </a:r>
            </a:p>
          </p:txBody>
        </p:sp>
      </p:grpSp>
      <p:grpSp>
        <p:nvGrpSpPr>
          <p:cNvPr id="4" name="Group 50"/>
          <p:cNvGrpSpPr/>
          <p:nvPr/>
        </p:nvGrpSpPr>
        <p:grpSpPr>
          <a:xfrm>
            <a:off x="457200" y="3657600"/>
            <a:ext cx="914400" cy="457200"/>
            <a:chOff x="457200" y="3657600"/>
            <a:chExt cx="914400" cy="457200"/>
          </a:xfrm>
        </p:grpSpPr>
        <p:sp>
          <p:nvSpPr>
            <p:cNvPr id="44" name="Rectangle 43"/>
            <p:cNvSpPr/>
            <p:nvPr/>
          </p:nvSpPr>
          <p:spPr>
            <a:xfrm>
              <a:off x="457200" y="3657600"/>
              <a:ext cx="9144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7490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9025" y="3709843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badi MT Condensed Extra Bold" pitchFamily="34" charset="0"/>
                </a:rPr>
                <a:t>Adam</a:t>
              </a:r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1435925" y="3657600"/>
            <a:ext cx="914400" cy="457200"/>
            <a:chOff x="1424050" y="3657600"/>
            <a:chExt cx="914400" cy="457200"/>
          </a:xfrm>
        </p:grpSpPr>
        <p:sp>
          <p:nvSpPr>
            <p:cNvPr id="48" name="Rectangle 47"/>
            <p:cNvSpPr/>
            <p:nvPr/>
          </p:nvSpPr>
          <p:spPr>
            <a:xfrm>
              <a:off x="1424050" y="3657600"/>
              <a:ext cx="9144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7490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24000" y="3698175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badi MT Condensed Extra Bold" pitchFamily="34" charset="0"/>
                </a:rPr>
                <a:t>Noah</a:t>
              </a:r>
            </a:p>
          </p:txBody>
        </p:sp>
      </p:grpSp>
      <p:cxnSp>
        <p:nvCxnSpPr>
          <p:cNvPr id="54" name="Straight Connector 53"/>
          <p:cNvCxnSpPr/>
          <p:nvPr/>
        </p:nvCxnSpPr>
        <p:spPr>
          <a:xfrm rot="5400000">
            <a:off x="1828800" y="2895600"/>
            <a:ext cx="3048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54"/>
          <p:cNvGrpSpPr/>
          <p:nvPr/>
        </p:nvGrpSpPr>
        <p:grpSpPr>
          <a:xfrm>
            <a:off x="1524000" y="3036125"/>
            <a:ext cx="914400" cy="457200"/>
            <a:chOff x="1424050" y="3657600"/>
            <a:chExt cx="914400" cy="457200"/>
          </a:xfrm>
        </p:grpSpPr>
        <p:sp>
          <p:nvSpPr>
            <p:cNvPr id="56" name="Rectangle 55"/>
            <p:cNvSpPr/>
            <p:nvPr/>
          </p:nvSpPr>
          <p:spPr>
            <a:xfrm>
              <a:off x="1424050" y="3657600"/>
              <a:ext cx="9144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7490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24000" y="3698175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badi MT Condensed Extra Bold" pitchFamily="34" charset="0"/>
                </a:rPr>
                <a:t>Flood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2209800" y="2209800"/>
            <a:ext cx="457200" cy="457200"/>
          </a:xfrm>
          <a:prstGeom prst="rect">
            <a:avLst/>
          </a:prstGeom>
          <a:solidFill>
            <a:srgbClr val="D99694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58" grpId="0" animBg="1"/>
      <p:bldP spid="5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685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gneto" pitchFamily="82" charset="0"/>
              </a:rPr>
              <a:t>Generations ~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toledah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242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2:4 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history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the heavens and the earth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5:1 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book of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genealogy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Adam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395540"/>
            <a:ext cx="586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6:9 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genealogy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Noah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07575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10:1 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genealogy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the sons of Noah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35775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11:10 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genealogy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Shem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02975"/>
            <a:ext cx="586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11:27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~ This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genealogy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Terah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312209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25:12 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genealogy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Ishmael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9530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25:19 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genealogy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Isaac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5586350"/>
            <a:ext cx="586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36:1~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genealogy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Esau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5867400"/>
            <a:ext cx="586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37:2 ~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This is the </a:t>
            </a:r>
            <a:r>
              <a:rPr lang="en-US" sz="2200" u="sng" dirty="0" smtClean="0">
                <a:solidFill>
                  <a:schemeClr val="bg1"/>
                </a:solidFill>
                <a:latin typeface="+mj-lt"/>
              </a:rPr>
              <a:t>history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of Jacob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685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Sons of God</a:t>
            </a:r>
            <a:r>
              <a:rPr lang="en-US" sz="2800" b="1" i="1" dirty="0" smtClean="0">
                <a:latin typeface="+mj-lt"/>
                <a:cs typeface="Times New Roman" pitchFamily="18" charset="0"/>
              </a:rPr>
              <a:t> </a:t>
            </a:r>
            <a:endParaRPr lang="en-US" sz="28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1" y="11531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Giants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685800"/>
            <a:ext cx="28194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chemeClr val="bg1"/>
                </a:solidFill>
              </a:rPr>
              <a:t>bene</a:t>
            </a:r>
            <a:r>
              <a:rPr lang="en-US" sz="2800" b="1" i="1" dirty="0" smtClean="0">
                <a:solidFill>
                  <a:schemeClr val="bg1"/>
                </a:solidFill>
              </a:rPr>
              <a:t>` </a:t>
            </a:r>
            <a:r>
              <a:rPr lang="en-US" sz="2800" b="1" i="1" dirty="0" err="1" smtClean="0">
                <a:solidFill>
                  <a:schemeClr val="bg1"/>
                </a:solidFill>
              </a:rPr>
              <a:t>elohim</a:t>
            </a:r>
            <a:endParaRPr lang="en-US" sz="2800" b="1" i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131711"/>
            <a:ext cx="28194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chemeClr val="bg1"/>
                </a:solidFill>
              </a:rPr>
              <a:t>nephilim</a:t>
            </a:r>
            <a:endParaRPr lang="en-US" sz="28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685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Babel </a:t>
            </a:r>
            <a:r>
              <a:rPr lang="en-US" sz="2800" dirty="0" smtClean="0">
                <a:latin typeface="+mj-lt"/>
              </a:rPr>
              <a:t>~ Gate of God</a:t>
            </a:r>
            <a:endParaRPr lang="en-US" sz="28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4823" y="1153180"/>
            <a:ext cx="251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Confusion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GENESIS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685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Melchizedek </a:t>
            </a:r>
            <a:endParaRPr lang="en-US" sz="28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" y="1153180"/>
            <a:ext cx="3863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melek</a:t>
            </a:r>
            <a:r>
              <a:rPr lang="en-US" sz="2800" dirty="0" smtClean="0">
                <a:latin typeface="Magneto" pitchFamily="82" charset="0"/>
              </a:rPr>
              <a:t> ~ king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611489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zedek</a:t>
            </a:r>
            <a:r>
              <a:rPr lang="en-US" sz="2800" dirty="0" smtClean="0">
                <a:latin typeface="Magneto" pitchFamily="82" charset="0"/>
              </a:rPr>
              <a:t> ~ righteousness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0675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</a:rPr>
              <a:t>King of Salem</a:t>
            </a:r>
            <a:r>
              <a:rPr lang="en-US" sz="2800" dirty="0" smtClean="0">
                <a:latin typeface="Magneto" pitchFamily="82" charset="0"/>
              </a:rPr>
              <a:t> ~ </a:t>
            </a:r>
            <a:r>
              <a:rPr lang="en-US" sz="2800" b="1" i="1" dirty="0" smtClean="0">
                <a:solidFill>
                  <a:schemeClr val="bg1"/>
                </a:solidFill>
              </a:rPr>
              <a:t>shalom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25247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</a:rPr>
              <a:t>Priest of the most high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1628</TotalTime>
  <Words>205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124</cp:revision>
  <dcterms:created xsi:type="dcterms:W3CDTF">2009-02-26T13:44:54Z</dcterms:created>
  <dcterms:modified xsi:type="dcterms:W3CDTF">2009-03-04T16:12:50Z</dcterms:modified>
</cp:coreProperties>
</file>